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936"/>
    <a:srgbClr val="61AFEF"/>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7015" autoAdjust="0"/>
  </p:normalViewPr>
  <p:slideViewPr>
    <p:cSldViewPr snapToObjects="1">
      <p:cViewPr varScale="1">
        <p:scale>
          <a:sx n="114" d="100"/>
          <a:sy n="114" d="100"/>
        </p:scale>
        <p:origin x="504" y="176"/>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13/03/24</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13/03/2024</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3842259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182521854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dark grey">
    <p:bg>
      <p:bgPr>
        <a:solidFill>
          <a:schemeClr val="accent4"/>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light Grey">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Break dark">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val="4153188517"/>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id="{2653E184-E27F-464F-A02D-7936F32A6D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id="{F9B42E50-405D-4320-932D-4A5EAD8D8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id="{9A2DB9F8-D1A6-406F-8D02-80C6F3B8C9A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214089951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 uri="{C183D7F6-B498-43B3-948B-1728B52AA6E4}">
                <adec:decorative xmlns:adec="http://schemas.microsoft.com/office/drawing/2017/decorative"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2970251048"/>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id="{72353042-8620-4589-828D-2CC6B49B1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id="{0489A022-D524-4B27-A5EC-7E24500CC9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id="{771E6B48-4DF0-43D5-A92F-C861B5F0C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id="{3E2EED41-0F87-41C1-B63B-F74E6DC725B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val="8705867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EBDB0D-AC97-40F0-9DD9-F997B00816C8}"/>
              </a:ext>
              <a:ext uri="{C183D7F6-B498-43B3-948B-1728B52AA6E4}">
                <adec:decorative xmlns:adec="http://schemas.microsoft.com/office/drawing/2017/decorative"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id="{0B27F5C5-C656-4F2F-9EEE-B93F6E79E727}"/>
              </a:ext>
              <a:ext uri="{C183D7F6-B498-43B3-948B-1728B52AA6E4}">
                <adec:decorative xmlns:adec="http://schemas.microsoft.com/office/drawing/2017/decorative"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id="{71209714-A86B-492A-AC18-2DBD1D17EB98}"/>
              </a:ext>
              <a:ext uri="{C183D7F6-B498-43B3-948B-1728B52AA6E4}">
                <adec:decorative xmlns:adec="http://schemas.microsoft.com/office/drawing/2017/decorative"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id="{F88C0E2C-E612-44EC-9013-AD68C65B671C}"/>
              </a:ext>
              <a:ext uri="{C183D7F6-B498-43B3-948B-1728B52AA6E4}">
                <adec:decorative xmlns:adec="http://schemas.microsoft.com/office/drawing/2017/decorative"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id="{51CA337D-4B25-44C1-847A-AC0D74277B60}"/>
              </a:ext>
              <a:ext uri="{C183D7F6-B498-43B3-948B-1728B52AA6E4}">
                <adec:decorative xmlns:adec="http://schemas.microsoft.com/office/drawing/2017/decorative"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Data%20Visualization.ipynb" TargetMode="Externa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3.%20Exploratory%20Data%20Analysis/03.%20Exploratory%20Data%20Analysis%20-%20SQL.ipynb" TargetMode="Externa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88.png"/><Relationship Id="rId5" Type="http://schemas.openxmlformats.org/officeDocument/2006/relationships/image" Target="../media/image8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hyperlink" Target="https://github.com/DanielBarnes18/IBM-Data-Science-Professional-Certificate/blob/main/10.%20Applied%20Data%20Science%20Capstone/01.%20Data%20Collection/01.%20Data%20Collection%20-%20API.ipynb" TargetMode="External"/><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hyperlink" Target="https://github.com/DanielBarnes18/IBM-Data-Science-Professional-Certificate/blob/main/10.%20Applied%20Data%20Science%20Capstone/01.%20Data%20Collection/01.%20Data%20Collection%20-%20Web%20Scraping.ipynb"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id="{BDA10515-EEE4-4D39-90D6-4F77CB065BB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528" r="16528"/>
          <a:stretch>
            <a:fillRect/>
          </a:stretch>
        </p:blipFill>
        <p:spPr/>
      </p:pic>
      <p:sp>
        <p:nvSpPr>
          <p:cNvPr id="3" name="Title 2">
            <a:extLst>
              <a:ext uri="{FF2B5EF4-FFF2-40B4-BE49-F238E27FC236}">
                <a16:creationId xmlns:a16="http://schemas.microsoft.com/office/drawing/2014/main" id="{1F97F49A-2076-4D7A-8093-50A211BBE413}"/>
              </a:ext>
            </a:extLst>
          </p:cNvPr>
          <p:cNvSpPr>
            <a:spLocks noGrp="1"/>
          </p:cNvSpPr>
          <p:nvPr>
            <p:ph type="ctrTitle"/>
          </p:nvPr>
        </p:nvSpPr>
        <p:spPr>
          <a:xfrm>
            <a:off x="263352" y="2293129"/>
            <a:ext cx="10947771" cy="2215991"/>
          </a:xfrm>
        </p:spPr>
        <p:txBody>
          <a:bodyPr/>
          <a:lstStyle/>
          <a:p>
            <a:r>
              <a:rPr lang="en-GB" dirty="0"/>
              <a:t>IBM Data Science Capstone Project</a:t>
            </a:r>
            <a:endParaRPr lang="en-US" dirty="0"/>
          </a:p>
        </p:txBody>
      </p:sp>
      <p:sp>
        <p:nvSpPr>
          <p:cNvPr id="4" name="Subtitle 3">
            <a:extLst>
              <a:ext uri="{FF2B5EF4-FFF2-40B4-BE49-F238E27FC236}">
                <a16:creationId xmlns:a16="http://schemas.microsoft.com/office/drawing/2014/main" id="{950674C3-7EDD-4667-823F-2182E9DDAA37}"/>
              </a:ext>
            </a:extLst>
          </p:cNvPr>
          <p:cNvSpPr>
            <a:spLocks noGrp="1"/>
          </p:cNvSpPr>
          <p:nvPr>
            <p:ph type="subTitle" idx="1"/>
          </p:nvPr>
        </p:nvSpPr>
        <p:spPr>
          <a:xfrm>
            <a:off x="404813" y="4561383"/>
            <a:ext cx="11386134" cy="1523494"/>
          </a:xfrm>
        </p:spPr>
        <p:txBody>
          <a:bodyPr/>
          <a:lstStyle/>
          <a:p>
            <a:r>
              <a:rPr lang="en-US" sz="2400" dirty="0"/>
              <a:t>Space X Falcon 9 Landing Analysis</a:t>
            </a:r>
          </a:p>
          <a:p>
            <a:endParaRPr lang="en-US" dirty="0"/>
          </a:p>
          <a:p>
            <a:endParaRPr lang="en-US" dirty="0"/>
          </a:p>
          <a:p>
            <a:r>
              <a:rPr lang="en-US" dirty="0"/>
              <a:t>Mani Madhuri G</a:t>
            </a:r>
          </a:p>
        </p:txBody>
      </p:sp>
    </p:spTree>
    <p:extLst>
      <p:ext uri="{BB962C8B-B14F-4D97-AF65-F5344CB8AC3E}">
        <p14:creationId xmlns:p14="http://schemas.microsoft.com/office/powerpoint/2010/main"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7293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dirty="0">
                <a:solidFill>
                  <a:schemeClr val="accent2"/>
                </a:solidFill>
              </a:rPr>
              <a:t>visualization</a:t>
            </a:r>
          </a:p>
        </p:txBody>
      </p:sp>
      <p:sp>
        <p:nvSpPr>
          <p:cNvPr id="5" name="Text Placeholder 4">
            <a:extLst>
              <a:ext uri="{FF2B5EF4-FFF2-40B4-BE49-F238E27FC236}">
                <a16:creationId xmlns:a16="http://schemas.microsoft.com/office/drawing/2014/main" id="{7453AA93-4A89-4C9E-AF21-6B1D837B5CDA}"/>
              </a:ext>
            </a:extLst>
          </p:cNvPr>
          <p:cNvSpPr>
            <a:spLocks noGrp="1"/>
          </p:cNvSpPr>
          <p:nvPr>
            <p:ph type="body" sz="quarter" idx="12"/>
          </p:nvPr>
        </p:nvSpPr>
        <p:spPr/>
        <p:txBody>
          <a:bodyPr/>
          <a:lstStyle/>
          <a:p>
            <a:r>
              <a:rPr lang="en-GB" dirty="0">
                <a:solidFill>
                  <a:schemeClr val="accent2"/>
                </a:solidFill>
              </a:rPr>
              <a:t>SCATTER CHARTS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id="{0797E5C3-0229-4F4A-91A8-A5E22C113085}"/>
              </a:ext>
            </a:extLst>
          </p:cNvPr>
          <p:cNvSpPr>
            <a:spLocks noGrp="1"/>
          </p:cNvSpPr>
          <p:nvPr>
            <p:ph type="body" sz="quarter" idx="15"/>
          </p:nvPr>
        </p:nvSpPr>
        <p:spPr/>
        <p:txBody>
          <a:bodyPr/>
          <a:lstStyle/>
          <a:p>
            <a:r>
              <a:rPr lang="en-GB" dirty="0">
                <a:solidFill>
                  <a:schemeClr val="accent2"/>
                </a:solidFill>
              </a:rPr>
              <a:t>BAR CHART</a:t>
            </a:r>
          </a:p>
        </p:txBody>
      </p:sp>
      <p:sp>
        <p:nvSpPr>
          <p:cNvPr id="6" name="Text Placeholder 5">
            <a:extLst>
              <a:ext uri="{FF2B5EF4-FFF2-40B4-BE49-F238E27FC236}">
                <a16:creationId xmlns:a16="http://schemas.microsoft.com/office/drawing/2014/main"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id="{78043D29-7267-45B3-9E41-F9AF22D0E55E}"/>
              </a:ext>
            </a:extLst>
          </p:cNvPr>
          <p:cNvSpPr>
            <a:spLocks noGrp="1"/>
          </p:cNvSpPr>
          <p:nvPr>
            <p:ph type="body" sz="quarter" idx="17"/>
          </p:nvPr>
        </p:nvSpPr>
        <p:spPr/>
        <p:txBody>
          <a:bodyPr/>
          <a:lstStyle/>
          <a:p>
            <a:r>
              <a:rPr lang="en-GB" dirty="0">
                <a:solidFill>
                  <a:schemeClr val="accent2"/>
                </a:solidFill>
              </a:rPr>
              <a:t>LINE CHARTS</a:t>
            </a:r>
          </a:p>
        </p:txBody>
      </p:sp>
      <p:sp>
        <p:nvSpPr>
          <p:cNvPr id="8" name="Text Placeholder 7">
            <a:extLst>
              <a:ext uri="{FF2B5EF4-FFF2-40B4-BE49-F238E27FC236}">
                <a16:creationId xmlns:a16="http://schemas.microsoft.com/office/drawing/2014/main"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4" name="TextBox 3">
            <a:extLst>
              <a:ext uri="{FF2B5EF4-FFF2-40B4-BE49-F238E27FC236}">
                <a16:creationId xmlns:a16="http://schemas.microsoft.com/office/drawing/2014/main" id="{E5534484-F223-4342-8F4D-1F5A8C9C8198}"/>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39" name="Freeform: Shape 38">
            <a:extLst>
              <a:ext uri="{FF2B5EF4-FFF2-40B4-BE49-F238E27FC236}">
                <a16:creationId xmlns:a16="http://schemas.microsoft.com/office/drawing/2014/main"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
        <p:nvSpPr>
          <p:cNvPr id="4" name="TextBox 3">
            <a:extLst>
              <a:ext uri="{FF2B5EF4-FFF2-40B4-BE49-F238E27FC236}">
                <a16:creationId xmlns:a16="http://schemas.microsoft.com/office/drawing/2014/main" id="{E9E2E145-A81D-4522-B62F-A820552A8190}"/>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rgbClr val="61AFEF"/>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rgbClr val="61AFEF"/>
                </a:solidFill>
                <a:latin typeface="Consolas" panose="020B0609020204030204" pitchFamily="49" charset="0"/>
              </a:rPr>
              <a:t>folium.Circle</a:t>
            </a:r>
            <a:r>
              <a:rPr lang="en-GB" sz="1200" dirty="0"/>
              <a:t> and </a:t>
            </a:r>
            <a:r>
              <a:rPr lang="en-GB" sz="1200" dirty="0" err="1">
                <a:solidFill>
                  <a:srgbClr val="61AFEF"/>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rgbClr val="61AFEF"/>
                </a:solidFill>
                <a:latin typeface="Consolas" panose="020B0609020204030204" pitchFamily="49" charset="0"/>
              </a:rPr>
              <a:t>folium.Marker</a:t>
            </a:r>
            <a:r>
              <a:rPr lang="en-GB" sz="1200" dirty="0"/>
              <a:t> to the </a:t>
            </a:r>
            <a:r>
              <a:rPr lang="en-GB" sz="1200" dirty="0" err="1">
                <a:solidFill>
                  <a:srgbClr val="61AFEF"/>
                </a:solidFill>
                <a:latin typeface="Consolas" panose="020B0609020204030204" pitchFamily="49" charset="0"/>
              </a:rPr>
              <a:t>MarkerCluster</a:t>
            </a:r>
            <a:r>
              <a:rPr lang="en-GB" sz="1200" dirty="0">
                <a:solidFill>
                  <a:srgbClr val="61AFEF"/>
                </a:solidFill>
                <a:latin typeface="Consolas" panose="020B0609020204030204" pitchFamily="49" charset="0"/>
              </a:rPr>
              <a:t>()</a:t>
            </a:r>
            <a:r>
              <a:rPr lang="en-GB" sz="1200" dirty="0"/>
              <a:t> object.</a:t>
            </a:r>
          </a:p>
          <a:p>
            <a:pPr marL="647700" lvl="2" indent="-285750"/>
            <a:r>
              <a:rPr lang="en-GB" sz="1200" dirty="0"/>
              <a:t>Create an icon as a text label, assigning the </a:t>
            </a:r>
            <a:r>
              <a:rPr lang="en-GB" sz="1200" dirty="0" err="1">
                <a:solidFill>
                  <a:srgbClr val="61AFEF"/>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rgbClr val="61AFEF"/>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rgbClr val="D69D68"/>
                </a:solidFill>
                <a:latin typeface="Consolas" panose="020B0609020204030204" pitchFamily="49" charset="0"/>
              </a:rPr>
              <a:t>Lat</a:t>
            </a:r>
            <a:r>
              <a:rPr lang="en-GB" sz="1200" dirty="0"/>
              <a:t> and </a:t>
            </a:r>
            <a:r>
              <a:rPr lang="en-GB" sz="1200" dirty="0">
                <a:solidFill>
                  <a:srgbClr val="D69D68"/>
                </a:solidFill>
                <a:latin typeface="Consolas" panose="020B0609020204030204" pitchFamily="49" charset="0"/>
              </a:rPr>
              <a:t>Long</a:t>
            </a:r>
            <a:r>
              <a:rPr lang="en-GB" sz="1200" dirty="0"/>
              <a:t> values, create a </a:t>
            </a:r>
            <a:r>
              <a:rPr lang="en-GB" sz="1200" dirty="0" err="1">
                <a:solidFill>
                  <a:srgbClr val="61AFEF"/>
                </a:solidFill>
                <a:latin typeface="Consolas" panose="020B0609020204030204" pitchFamily="49" charset="0"/>
              </a:rPr>
              <a:t>folium.Marker</a:t>
            </a:r>
            <a:r>
              <a:rPr lang="en-GB" sz="1200" dirty="0"/>
              <a:t> object to show the distance.</a:t>
            </a:r>
          </a:p>
          <a:p>
            <a:pPr marL="647700" lvl="2" indent="-285750"/>
            <a:r>
              <a:rPr lang="en-GB" sz="1200" dirty="0"/>
              <a:t>To display the distance line between two points, draw a </a:t>
            </a:r>
            <a:r>
              <a:rPr lang="en-GB" sz="1200" dirty="0" err="1">
                <a:solidFill>
                  <a:srgbClr val="61AFEF"/>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sz="1600"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err="1">
                <a:solidFill>
                  <a:srgbClr val="61AFEF"/>
                </a:solidFill>
                <a:latin typeface="Consolas" panose="020B0609020204030204" pitchFamily="49" charset="0"/>
              </a:rPr>
              <a:t>px.pie</a:t>
            </a:r>
            <a:r>
              <a:rPr lang="en-GB" dirty="0">
                <a:solidFill>
                  <a:srgbClr val="61AFEF"/>
                </a:solidFill>
                <a:latin typeface="Consolas" panose="020B0609020204030204" pitchFamily="49" charset="0"/>
              </a:rPr>
              <a:t>()</a:t>
            </a:r>
            <a:r>
              <a:rPr lang="en-GB" dirty="0"/>
              <a:t>) 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rgbClr val="61AFEF"/>
                </a:solidFill>
                <a:latin typeface="Consolas" panose="020B0609020204030204" pitchFamily="49" charset="0"/>
              </a:rPr>
              <a:t>dcc.Dropdown</a:t>
            </a:r>
            <a:r>
              <a:rPr lang="en-GB" sz="2000" dirty="0">
                <a:solidFill>
                  <a:srgbClr val="61AFEF"/>
                </a:solidFill>
                <a:latin typeface="Consolas" panose="020B0609020204030204" pitchFamily="49" charset="0"/>
              </a:rPr>
              <a:t>()</a:t>
            </a:r>
            <a:r>
              <a:rPr lang="en-GB" dirty="0"/>
              <a:t> 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err="1">
                <a:solidFill>
                  <a:srgbClr val="61AFEF"/>
                </a:solidFill>
                <a:latin typeface="Consolas" panose="020B0609020204030204" pitchFamily="49" charset="0"/>
              </a:rPr>
              <a:t>px.scatter</a:t>
            </a:r>
            <a:r>
              <a:rPr lang="en-GB" dirty="0">
                <a:solidFill>
                  <a:srgbClr val="61AFEF"/>
                </a:solidFill>
                <a:latin typeface="Consolas" panose="020B0609020204030204" pitchFamily="49" charset="0"/>
              </a:rPr>
              <a:t>()</a:t>
            </a:r>
            <a:r>
              <a:rPr lang="en-GB" dirty="0"/>
              <a:t>) 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rgbClr val="61AFEF"/>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accent2"/>
                </a:solidFill>
              </a:rPr>
              <a:t>The following steps were taking to develop, evaluate, and find the best performing classification model:</a:t>
            </a:r>
            <a:endParaRPr lang="en-US" dirty="0"/>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rgbClr val="61AFEF"/>
                </a:solidFill>
                <a:effectLst/>
                <a:latin typeface="Consolas" panose="020B0609020204030204" pitchFamily="49" charset="0"/>
              </a:rPr>
              <a:t>train_test_split</a:t>
            </a:r>
            <a:r>
              <a:rPr lang="en-GB" sz="1200" dirty="0">
                <a:solidFill>
                  <a:srgbClr val="61AFEF"/>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rgbClr val="61AFEF"/>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solidFill>
                  <a:srgbClr val="61AFEF"/>
                </a:solidFill>
                <a:latin typeface="Consolas" panose="020B0609020204030204" pitchFamily="49" charset="0"/>
              </a:rPr>
              <a:t>best_params</a:t>
            </a:r>
            <a:r>
              <a:rPr lang="en-GB" sz="1000" dirty="0">
                <a:solidFill>
                  <a:srgbClr val="61AFEF"/>
                </a:solidFill>
              </a:rPr>
              <a:t>_</a:t>
            </a:r>
            <a:r>
              <a:rPr lang="en-GB" sz="1000" dirty="0">
                <a:solidFill>
                  <a:schemeClr val="bg1"/>
                </a:solidFill>
              </a:rPr>
              <a:t>)</a:t>
            </a:r>
          </a:p>
          <a:p>
            <a:pPr marL="647700" lvl="2" indent="-285750"/>
            <a:r>
              <a:rPr lang="en-GB" sz="1000" dirty="0">
                <a:solidFill>
                  <a:schemeClr val="bg1"/>
                </a:solidFill>
              </a:rPr>
              <a:t>Check the accuracy (</a:t>
            </a:r>
            <a:r>
              <a:rPr lang="en-GB" sz="1000" dirty="0">
                <a:solidFill>
                  <a:srgbClr val="61AFEF"/>
                </a:solidFill>
                <a:latin typeface="Consolas" panose="020B0609020204030204" pitchFamily="49" charset="0"/>
              </a:rPr>
              <a:t>score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solidFill>
                  <a:srgbClr val="61AFEF"/>
                </a:solidFill>
                <a:latin typeface="Consolas" panose="020B0609020204030204" pitchFamily="49" charset="0"/>
              </a:rPr>
              <a:t>best_score</a:t>
            </a:r>
            <a:r>
              <a:rPr lang="en-GB" sz="1000" dirty="0">
                <a:solidFill>
                  <a:srgbClr val="61AFEF"/>
                </a:solidFill>
                <a:latin typeface="Consolas" panose="020B0609020204030204" pitchFamily="49" charset="0"/>
              </a:rPr>
              <a:t>_</a:t>
            </a:r>
            <a:r>
              <a:rPr lang="en-GB" sz="1000" dirty="0">
                <a:solidFill>
                  <a:schemeClr val="bg1"/>
                </a:solidFill>
              </a:rPr>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297D654A-DCC7-4639-9E61-193D548EC7B8}"/>
              </a:ext>
            </a:extLst>
          </p:cNvPr>
          <p:cNvPicPr>
            <a:picLocks noGrp="1" noChangeAspect="1"/>
          </p:cNvPicPr>
          <p:nvPr>
            <p:ph type="pic" sz="quarter" idx="10"/>
          </p:nvPr>
        </p:nvPicPr>
        <p:blipFill>
          <a:blip r:embed="rId2"/>
          <a:srcRect t="2785" b="2785"/>
          <a:stretch>
            <a:fillRect/>
          </a:stretch>
        </p:blipFill>
        <p:spPr>
          <a:prstGeom prst="rect">
            <a:avLst/>
          </a:prstGeom>
        </p:spPr>
      </p:pic>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id="{5C6B8411-6279-4942-BECF-0E7DE08039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id="{55169FBA-5246-41EB-B939-86215F8A6E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id="{E3DB5035-D572-425E-90E8-DECB9D02F3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id="{D7DE6A59-7FE8-4904-BC04-04086A45E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id="{0F7D7359-C671-4EFA-B6BA-5AB82E5E4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id="{74B0CCA0-DFEF-4B88-9E2F-5F59C2C95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dirty="0">
                <a:solidFill>
                  <a:srgbClr val="61AFEF"/>
                </a:solidFill>
                <a:latin typeface="Consolas" panose="020B0609020204030204" pitchFamily="49" charset="0"/>
              </a:rPr>
              <a:t>UNIQUE</a:t>
            </a:r>
            <a:r>
              <a:rPr lang="en-GB" dirty="0"/>
              <a:t> returns only unique values from the </a:t>
            </a:r>
            <a:r>
              <a:rPr lang="en-GB" dirty="0">
                <a:solidFill>
                  <a:srgbClr val="D69D68"/>
                </a:solidFill>
                <a:latin typeface="Consolas" panose="020B0609020204030204" pitchFamily="49" charset="0"/>
              </a:rPr>
              <a:t>LAUNCH_SITE</a:t>
            </a:r>
            <a:r>
              <a:rPr lang="en-GB" dirty="0"/>
              <a:t> column of the </a:t>
            </a:r>
            <a:r>
              <a:rPr lang="en-GB" dirty="0">
                <a:solidFill>
                  <a:srgbClr val="D69D68"/>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id="{F37ED244-1CA2-4FC0-A950-0A159CC785C2}"/>
              </a:ext>
            </a:extLst>
          </p:cNvPr>
          <p:cNvPicPr>
            <a:picLocks noChangeAspect="1"/>
          </p:cNvPicPr>
          <p:nvPr/>
        </p:nvPicPr>
        <p:blipFill>
          <a:blip r:embed="rId2"/>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id="{846E2ECD-CD23-4E88-8141-3D76CEFB69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rgbClr val="61AFEF"/>
                </a:solidFill>
                <a:latin typeface="Consolas" panose="020B0609020204030204" pitchFamily="49" charset="0"/>
              </a:rPr>
              <a:t>LIMIT 5</a:t>
            </a:r>
            <a:r>
              <a:rPr lang="en-GB" dirty="0"/>
              <a:t> fetches only 5 records, and the </a:t>
            </a:r>
            <a:r>
              <a:rPr lang="en-GB" dirty="0">
                <a:solidFill>
                  <a:srgbClr val="61AFEF"/>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‘CCA%’</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id="{8C39345D-4695-4B4C-BB7C-CD29C2AFC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C9205A87-4C93-4F34-8255-9BAAB28FCD17}"/>
              </a:ext>
            </a:extLst>
          </p:cNvPr>
          <p:cNvPicPr>
            <a:picLocks noChangeAspect="1"/>
          </p:cNvPicPr>
          <p:nvPr/>
        </p:nvPicPr>
        <p:blipFill>
          <a:blip r:embed="rId3"/>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id="{BC50FD34-5E89-43E4-B0A3-875A7B0B1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702038D2-65BB-44EC-A438-BB9B2605B173}"/>
              </a:ext>
            </a:extLst>
          </p:cNvPr>
          <p:cNvPicPr>
            <a:picLocks noChangeAspect="1"/>
          </p:cNvPicPr>
          <p:nvPr/>
        </p:nvPicPr>
        <p:blipFill>
          <a:blip r:embed="rId3"/>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AVG</a:t>
            </a:r>
            <a:r>
              <a:rPr lang="en-GB" dirty="0"/>
              <a:t> keyword is used to calculate the average of the </a:t>
            </a:r>
            <a:r>
              <a:rPr lang="en-GB" dirty="0">
                <a:solidFill>
                  <a:srgbClr val="D69D68"/>
                </a:solidFill>
                <a:latin typeface="Consolas" panose="020B0609020204030204" pitchFamily="49" charset="0"/>
              </a:rPr>
              <a:t>PAYLOAD_MASS__KG_</a:t>
            </a:r>
            <a:r>
              <a:rPr lang="en-GB" dirty="0">
                <a:solidFill>
                  <a:srgbClr val="D69D68"/>
                </a:solidFill>
                <a:latin typeface="+mj-lt"/>
              </a:rPr>
              <a:t> </a:t>
            </a:r>
            <a:r>
              <a:rPr lang="en-GB" dirty="0"/>
              <a:t>column,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id="{66076630-D089-4035-BE64-B1AC97D7C1C6}"/>
              </a:ext>
            </a:extLst>
          </p:cNvPr>
          <p:cNvPicPr>
            <a:picLocks noChangeAspect="1"/>
          </p:cNvPicPr>
          <p:nvPr/>
        </p:nvPicPr>
        <p:blipFill>
          <a:blip r:embed="rId2"/>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id="{A28D3CA6-E066-48F2-83D6-0C47F82096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MIN</a:t>
            </a:r>
            <a:r>
              <a:rPr lang="en-GB" dirty="0"/>
              <a:t> keyword is used to calculate the minimum of the </a:t>
            </a:r>
            <a:r>
              <a:rPr lang="en-GB" dirty="0">
                <a:solidFill>
                  <a:srgbClr val="D69D68"/>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rgbClr val="61AFEF"/>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id="{4D323A5A-6436-4B65-9875-46D8967115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7CE297-E8D5-47EE-A874-5A05AD52E1AC}"/>
              </a:ext>
            </a:extLst>
          </p:cNvPr>
          <p:cNvPicPr>
            <a:picLocks noChangeAspect="1"/>
          </p:cNvPicPr>
          <p:nvPr/>
        </p:nvPicPr>
        <p:blipFill>
          <a:blip r:embed="rId3"/>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rgbClr val="61AFEF"/>
                </a:solidFill>
                <a:latin typeface="Consolas" panose="020B0609020204030204" pitchFamily="49" charset="0"/>
              </a:rPr>
              <a:t>AND</a:t>
            </a:r>
            <a:r>
              <a:rPr lang="en-GB" dirty="0"/>
              <a:t> keyword is also used). The </a:t>
            </a:r>
            <a:r>
              <a:rPr lang="en-GB" dirty="0">
                <a:solidFill>
                  <a:srgbClr val="61AFEF"/>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id="{71C3FEA7-96A8-4984-AD5D-6171B6995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07DB6356-78B7-479A-A3F7-0FB23A05728D}"/>
              </a:ext>
            </a:extLst>
          </p:cNvPr>
          <p:cNvPicPr>
            <a:picLocks noChangeAspect="1"/>
          </p:cNvPicPr>
          <p:nvPr/>
        </p:nvPicPr>
        <p:blipFill>
          <a:blip r:embed="rId3"/>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id="{D8442E8E-37C2-487B-870C-2D6D735A9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id="{A32F75B6-D7DF-44D5-A965-AA890E09B1AD}"/>
              </a:ext>
            </a:extLst>
          </p:cNvPr>
          <p:cNvPicPr>
            <a:picLocks noChangeAspect="1"/>
          </p:cNvPicPr>
          <p:nvPr/>
        </p:nvPicPr>
        <p:blipFill>
          <a:blip r:embed="rId3"/>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2226A540-05CE-433F-B2F1-A637EA9FC8FB}"/>
              </a:ext>
            </a:extLst>
          </p:cNvPr>
          <p:cNvPicPr>
            <a:picLocks noChangeAspect="1"/>
          </p:cNvPicPr>
          <p:nvPr/>
        </p:nvPicPr>
        <p:blipFill>
          <a:blip r:embed="rId4"/>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6DD30B7B-4A9D-4352-8A66-45F757FA4010}"/>
              </a:ext>
            </a:extLst>
          </p:cNvPr>
          <p:cNvPicPr>
            <a:picLocks noChangeAspect="1"/>
          </p:cNvPicPr>
          <p:nvPr/>
        </p:nvPicPr>
        <p:blipFill rotWithShape="1">
          <a:blip r:embed="rId5"/>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COUNT</a:t>
            </a:r>
            <a:r>
              <a:rPr lang="en-GB" dirty="0"/>
              <a:t> keyword is used to calculate the total number of mission outcomes, and the </a:t>
            </a:r>
            <a:r>
              <a:rPr lang="en-GB" dirty="0">
                <a:solidFill>
                  <a:srgbClr val="61AFEF"/>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id="{1B68E7D9-81E5-4460-973D-88FDAF9209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813E184-31A4-44F6-8E04-B0422120E8BF}"/>
              </a:ext>
            </a:extLst>
          </p:cNvPr>
          <p:cNvPicPr>
            <a:picLocks noChangeAspect="1"/>
          </p:cNvPicPr>
          <p:nvPr/>
        </p:nvPicPr>
        <p:blipFill>
          <a:blip r:embed="rId3"/>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rgbClr val="61AFEF"/>
                </a:solidFill>
                <a:latin typeface="Consolas" panose="020B0609020204030204" pitchFamily="49" charset="0"/>
              </a:rPr>
              <a:t>SELECT</a:t>
            </a:r>
            <a:r>
              <a:rPr lang="en-GB" dirty="0"/>
              <a:t> statement within the brackets finds the maximum payload, and this value is used in the </a:t>
            </a:r>
            <a:r>
              <a:rPr lang="en-GB" dirty="0">
                <a:solidFill>
                  <a:srgbClr val="61AFEF"/>
                </a:solidFill>
                <a:latin typeface="Consolas" panose="020B0609020204030204" pitchFamily="49" charset="0"/>
              </a:rPr>
              <a:t>WHERE</a:t>
            </a:r>
            <a:r>
              <a:rPr lang="en-GB" dirty="0"/>
              <a:t> condition. The </a:t>
            </a:r>
            <a:r>
              <a:rPr lang="en-GB" dirty="0">
                <a:solidFill>
                  <a:srgbClr val="61AFEF"/>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id="{8DB41782-2457-491F-AB72-BBC3943EA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75836D-2FD9-429E-AE10-7F89B7A43099}"/>
              </a:ext>
            </a:extLst>
          </p:cNvPr>
          <p:cNvPicPr>
            <a:picLocks noChangeAspect="1"/>
          </p:cNvPicPr>
          <p:nvPr/>
        </p:nvPicPr>
        <p:blipFill>
          <a:blip r:embed="rId3"/>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to filter the results for only failed landing outcomes, </a:t>
            </a:r>
            <a:r>
              <a:rPr lang="en-GB" dirty="0">
                <a:solidFill>
                  <a:srgbClr val="61AFEF"/>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id="{27D49347-C0E6-4AA9-B25C-30060E2444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B5CB2688-64E0-47C0-BA64-C6A7DC60F686}"/>
              </a:ext>
            </a:extLst>
          </p:cNvPr>
          <p:cNvPicPr>
            <a:picLocks noChangeAspect="1"/>
          </p:cNvPicPr>
          <p:nvPr/>
        </p:nvPicPr>
        <p:blipFill>
          <a:blip r:embed="rId4"/>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WHERE</a:t>
            </a:r>
            <a:r>
              <a:rPr lang="en-GB" dirty="0"/>
              <a:t> keyword is used with the </a:t>
            </a:r>
            <a:r>
              <a:rPr lang="en-GB" dirty="0">
                <a:solidFill>
                  <a:srgbClr val="61AFEF"/>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rgbClr val="61AFEF"/>
                </a:solidFill>
                <a:latin typeface="Consolas" panose="020B0609020204030204" pitchFamily="49" charset="0"/>
              </a:rPr>
              <a:t>GROUP BY</a:t>
            </a:r>
            <a:r>
              <a:rPr lang="en-GB" dirty="0"/>
              <a:t> and </a:t>
            </a:r>
            <a:r>
              <a:rPr lang="en-GB" dirty="0">
                <a:solidFill>
                  <a:srgbClr val="61AFEF"/>
                </a:solidFill>
                <a:latin typeface="Consolas" panose="020B0609020204030204" pitchFamily="49" charset="0"/>
              </a:rPr>
              <a:t>ORDER BY</a:t>
            </a:r>
            <a:r>
              <a:rPr lang="en-GB" dirty="0"/>
              <a:t>, respectively, where </a:t>
            </a:r>
            <a:r>
              <a:rPr lang="en-GB" dirty="0">
                <a:solidFill>
                  <a:srgbClr val="61AFEF"/>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id="{E1ACC389-5CD4-4704-8926-D2C2BC056C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60491BC-24C6-41C4-B191-B66AC1EDF4AD}"/>
              </a:ext>
            </a:extLst>
          </p:cNvPr>
          <p:cNvPicPr>
            <a:picLocks noChangeAspect="1"/>
          </p:cNvPicPr>
          <p:nvPr/>
        </p:nvPicPr>
        <p:blipFill>
          <a:blip r:embed="rId3"/>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id="{830E6953-316E-42EB-95D1-99F67DA414D8}"/>
              </a:ext>
            </a:extLst>
          </p:cNvPr>
          <p:cNvPicPr>
            <a:picLocks noChangeAspect="1"/>
          </p:cNvPicPr>
          <p:nvPr/>
        </p:nvPicPr>
        <p:blipFill rotWithShape="1">
          <a:blip r:embed="rId2"/>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2F1A4898-110E-45CB-9796-031F12CC5C36}"/>
              </a:ext>
            </a:extLst>
          </p:cNvPr>
          <p:cNvPicPr>
            <a:picLocks noChangeAspect="1"/>
          </p:cNvPicPr>
          <p:nvPr/>
        </p:nvPicPr>
        <p:blipFill>
          <a:blip r:embed="rId3"/>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ED5DAAF4-F0FD-496A-A5FD-EDD46E8D9201}"/>
              </a:ext>
            </a:extLst>
          </p:cNvPr>
          <p:cNvPicPr>
            <a:picLocks noChangeAspect="1"/>
          </p:cNvPicPr>
          <p:nvPr/>
        </p:nvPicPr>
        <p:blipFill>
          <a:blip r:embed="rId4"/>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84F9D811-0565-48B1-B761-E038A313E4C1}"/>
              </a:ext>
            </a:extLst>
          </p:cNvPr>
          <p:cNvPicPr>
            <a:picLocks noChangeAspect="1"/>
          </p:cNvPicPr>
          <p:nvPr/>
        </p:nvPicPr>
        <p:blipFill>
          <a:blip r:embed="rId5"/>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id="{72AA3B8A-3CD7-47BB-B21C-38E0FA0819A7}"/>
              </a:ext>
            </a:extLst>
          </p:cNvPr>
          <p:cNvPicPr>
            <a:picLocks noChangeAspect="1"/>
          </p:cNvPicPr>
          <p:nvPr/>
        </p:nvPicPr>
        <p:blipFill rotWithShape="1">
          <a:blip r:embed="rId2"/>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AF5D76AB-E091-47AB-A966-C5CD296A8B48}"/>
              </a:ext>
            </a:extLst>
          </p:cNvPr>
          <p:cNvPicPr>
            <a:picLocks noChangeAspect="1"/>
          </p:cNvPicPr>
          <p:nvPr/>
        </p:nvPicPr>
        <p:blipFill rotWithShape="1">
          <a:blip r:embed="rId3"/>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id="{AECC085B-B9D2-4EAC-82D4-CB8F3EE4508D}"/>
              </a:ext>
            </a:extLst>
          </p:cNvPr>
          <p:cNvPicPr>
            <a:picLocks noChangeAspect="1"/>
          </p:cNvPicPr>
          <p:nvPr/>
        </p:nvPicPr>
        <p:blipFill rotWithShape="1">
          <a:blip r:embed="rId4"/>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id="{B62D8F57-0A7F-4E3A-9FD1-1C052BAC7AAD}"/>
              </a:ext>
            </a:extLst>
          </p:cNvPr>
          <p:cNvPicPr>
            <a:picLocks noChangeAspect="1"/>
          </p:cNvPicPr>
          <p:nvPr/>
        </p:nvPicPr>
        <p:blipFill>
          <a:blip r:embed="rId5"/>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id="{E042C343-0EF8-49CE-B308-CDA647A30756}"/>
              </a:ext>
            </a:extLst>
          </p:cNvPr>
          <p:cNvPicPr>
            <a:picLocks noChangeAspect="1"/>
          </p:cNvPicPr>
          <p:nvPr/>
        </p:nvPicPr>
        <p:blipFill>
          <a:blip r:embed="rId6"/>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xmlns="">
          <p:sp>
            <p:nvSpPr>
              <p:cNvPr id="37" name="TextBox 36">
                <a:extLst>
                  <a:ext uri="{FF2B5EF4-FFF2-40B4-BE49-F238E27FC236}">
                    <a16:creationId xmlns:a16="http://schemas.microsoft.com/office/drawing/2014/main"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id="{6FAA4731-007A-47A7-94F7-484E3894C601}"/>
              </a:ext>
            </a:extLst>
          </p:cNvPr>
          <p:cNvPicPr>
            <a:picLocks noChangeAspect="1"/>
          </p:cNvPicPr>
          <p:nvPr/>
        </p:nvPicPr>
        <p:blipFill>
          <a:blip r:embed="rId2"/>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9ED85067-8CA6-4F75-9A4E-74946631A5FB}"/>
              </a:ext>
            </a:extLst>
          </p:cNvPr>
          <p:cNvPicPr>
            <a:picLocks noChangeAspect="1"/>
          </p:cNvPicPr>
          <p:nvPr/>
        </p:nvPicPr>
        <p:blipFill>
          <a:blip r:embed="rId3"/>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A04E53BE-7195-40F2-8D36-E84661056391}"/>
              </a:ext>
            </a:extLst>
          </p:cNvPr>
          <p:cNvPicPr>
            <a:picLocks noChangeAspect="1"/>
          </p:cNvPicPr>
          <p:nvPr/>
        </p:nvPicPr>
        <p:blipFill>
          <a:blip r:embed="rId4"/>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A0F202F-B05D-4A96-A811-E17C7C676D8D}"/>
              </a:ext>
            </a:extLst>
          </p:cNvPr>
          <p:cNvPicPr>
            <a:picLocks noChangeAspect="1"/>
          </p:cNvPicPr>
          <p:nvPr/>
        </p:nvPicPr>
        <p:blipFill>
          <a:blip r:embed="rId2"/>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id="{66828EB0-D704-4688-BB75-6EA2EB58279A}"/>
              </a:ext>
            </a:extLst>
          </p:cNvPr>
          <p:cNvPicPr>
            <a:picLocks noChangeAspect="1"/>
          </p:cNvPicPr>
          <p:nvPr/>
        </p:nvPicPr>
        <p:blipFill>
          <a:blip r:embed="rId3"/>
          <a:stretch>
            <a:fillRect/>
          </a:stretch>
        </p:blipFill>
        <p:spPr>
          <a:xfrm>
            <a:off x="6702159" y="0"/>
            <a:ext cx="5489841" cy="6858000"/>
          </a:xfrm>
          <a:prstGeom prst="rect">
            <a:avLst/>
          </a:prstGeom>
        </p:spPr>
      </p:pic>
    </p:spTree>
    <p:extLst>
      <p:ext uri="{BB962C8B-B14F-4D97-AF65-F5344CB8AC3E}">
        <p14:creationId xmlns:p14="http://schemas.microsoft.com/office/powerpoint/2010/main"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id="{A30FB0D1-5109-4692-9BF6-206A16AE9F29}"/>
              </a:ext>
            </a:extLst>
          </p:cNvPr>
          <p:cNvPicPr>
            <a:picLocks noChangeAspect="1"/>
          </p:cNvPicPr>
          <p:nvPr/>
        </p:nvPicPr>
        <p:blipFill>
          <a:blip r:embed="rId3"/>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6" name="TextBox 5">
                <a:extLst>
                  <a:ext uri="{FF2B5EF4-FFF2-40B4-BE49-F238E27FC236}">
                    <a16:creationId xmlns:a16="http://schemas.microsoft.com/office/drawing/2014/main"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FE237DE-5068-439B-92F2-BC59C3C50818}"/>
              </a:ext>
            </a:extLst>
          </p:cNvPr>
          <p:cNvPicPr>
            <a:picLocks noChangeAspect="1"/>
          </p:cNvPicPr>
          <p:nvPr/>
        </p:nvPicPr>
        <p:blipFill rotWithShape="1">
          <a:blip r:embed="rId2"/>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id="{0705F7CE-B552-4534-9640-58C6EBC2068A}"/>
              </a:ext>
            </a:extLst>
          </p:cNvPr>
          <p:cNvPicPr>
            <a:picLocks noChangeAspect="1"/>
          </p:cNvPicPr>
          <p:nvPr/>
        </p:nvPicPr>
        <p:blipFill rotWithShape="1">
          <a:blip r:embed="rId3"/>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accent2"/>
                </a:solidFill>
              </a:rPr>
              <a:t>the success for massive payloads is lower than that for low payloads.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id="{AE02CF46-87EC-400B-B74C-E977A6801D2A}"/>
              </a:ext>
            </a:extLst>
          </p:cNvPr>
          <p:cNvPicPr>
            <a:picLocks noChangeAspect="1"/>
          </p:cNvPicPr>
          <p:nvPr/>
        </p:nvPicPr>
        <p:blipFill>
          <a:blip r:embed="rId4"/>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xmlns="">
          <p:sp>
            <p:nvSpPr>
              <p:cNvPr id="25" name="TextBox 24">
                <a:extLst>
                  <a:ext uri="{FF2B5EF4-FFF2-40B4-BE49-F238E27FC236}">
                    <a16:creationId xmlns:a16="http://schemas.microsoft.com/office/drawing/2014/main"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id="{49D02367-7FCC-49B8-B6BB-E790CF50A9AE}"/>
              </a:ext>
            </a:extLst>
          </p:cNvPr>
          <p:cNvPicPr>
            <a:picLocks noChangeAspect="1"/>
          </p:cNvPicPr>
          <p:nvPr/>
        </p:nvPicPr>
        <p:blipFill>
          <a:blip r:embed="rId2"/>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id="{362C84B8-9330-40BA-81B8-2112EABB7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id="{95696640-61FB-433D-8A2E-2CA0971538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id="{38452BA8-55EA-471E-B267-F26925DD09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accent2"/>
                </a:solidFill>
              </a:rPr>
              <a:t>KSC LC-39 A</a:t>
            </a:r>
            <a:r>
              <a:rPr lang="en-GB" sz="1400" dirty="0"/>
              <a:t> 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id="{87AB9C7E-9F36-442F-B2CA-867B86B95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id="{255572AB-0488-4295-9F76-6644A5353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A183B84E-793F-46C7-B885-28AB2EE58DC7}"/>
                </a:ext>
              </a:extLst>
            </p:cNvPr>
            <p:cNvPicPr>
              <a:picLocks noChangeAspect="1"/>
            </p:cNvPicPr>
            <p:nvPr/>
          </p:nvPicPr>
          <p:blipFill>
            <a:blip r:embed="rId4"/>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id="{7FCC9948-E1E4-4C33-AD1B-66E1EFB60EA0}"/>
              </a:ext>
            </a:extLst>
          </p:cNvPr>
          <p:cNvPicPr>
            <a:picLocks noChangeAspect="1"/>
          </p:cNvPicPr>
          <p:nvPr/>
        </p:nvPicPr>
        <p:blipFill>
          <a:blip r:embed="rId5"/>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id="{85E3C5A5-C061-4F25-A747-A2583DD8C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id="{E238F02F-1A57-4F59-82AD-DA2E748483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id="{43B9C8A0-8640-47D3-B185-30DC8761039E}"/>
              </a:ext>
            </a:extLst>
          </p:cNvPr>
          <p:cNvPicPr>
            <a:picLocks noChangeAspect="1"/>
          </p:cNvPicPr>
          <p:nvPr/>
        </p:nvPicPr>
        <p:blipFill>
          <a:blip r:embed="rId2"/>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id="{A325448A-C384-4DF2-B9BF-A96687A7C9EF}"/>
              </a:ext>
            </a:extLst>
          </p:cNvPr>
          <p:cNvPicPr>
            <a:picLocks noChangeAspect="1"/>
          </p:cNvPicPr>
          <p:nvPr/>
        </p:nvPicPr>
        <p:blipFill>
          <a:blip r:embed="rId3"/>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id="{D7E53016-BAA8-40A7-B983-27AD4344024D}"/>
              </a:ext>
            </a:extLst>
          </p:cNvPr>
          <p:cNvPicPr>
            <a:picLocks noChangeAspect="1"/>
          </p:cNvPicPr>
          <p:nvPr/>
        </p:nvPicPr>
        <p:blipFill>
          <a:blip r:embed="rId4"/>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F773C304-83A3-4986-BB7D-679AC41AE32B}"/>
              </a:ext>
            </a:extLst>
          </p:cNvPr>
          <p:cNvPicPr>
            <a:picLocks noChangeAspect="1"/>
          </p:cNvPicPr>
          <p:nvPr/>
        </p:nvPicPr>
        <p:blipFill rotWithShape="1">
          <a:blip r:embed="rId2">
            <a:extLst>
              <a:ext uri="{28A0092B-C50C-407E-A947-70E740481C1C}">
                <a14:useLocalDpi xmlns:a14="http://schemas.microsoft.com/office/drawing/2010/main"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id="{F2AC72B9-BD42-4F36-881C-B985120BAC1D}"/>
              </a:ext>
            </a:extLst>
          </p:cNvPr>
          <p:cNvPicPr>
            <a:picLocks noChangeAspect="1"/>
          </p:cNvPicPr>
          <p:nvPr/>
        </p:nvPicPr>
        <p:blipFill rotWithShape="1">
          <a:blip r:embed="rId3">
            <a:extLst>
              <a:ext uri="{28A0092B-C50C-407E-A947-70E740481C1C}">
                <a14:useLocalDpi xmlns:a14="http://schemas.microsoft.com/office/drawing/2010/main"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id="{13EE817D-A4E8-48C0-A58E-2B4150E27141}"/>
              </a:ext>
              <a:ext uri="{C183D7F6-B498-43B3-948B-1728B52AA6E4}">
                <adec:decorative xmlns:adec="http://schemas.microsoft.com/office/drawing/2017/decorative"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id="{804BABCD-5D07-421C-B8F7-FD9A7A6607C0}"/>
              </a:ext>
            </a:extLst>
          </p:cNvPr>
          <p:cNvSpPr>
            <a:spLocks noGrp="1"/>
          </p:cNvSpPr>
          <p:nvPr>
            <p:ph type="title"/>
          </p:nvPr>
        </p:nvSpPr>
        <p:spPr/>
        <p:txBody>
          <a:bodyPr/>
          <a:lstStyle/>
          <a:p>
            <a:r>
              <a:rPr lang="en-US" dirty="0"/>
              <a:t>METHODOLOGY SUMMARY</a:t>
            </a:r>
          </a:p>
        </p:txBody>
      </p:sp>
      <p:sp>
        <p:nvSpPr>
          <p:cNvPr id="17" name="Text Placeholder 2">
            <a:extLst>
              <a:ext uri="{FF2B5EF4-FFF2-40B4-BE49-F238E27FC236}">
                <a16:creationId xmlns:a16="http://schemas.microsoft.com/office/drawing/2014/main" id="{622DA3B6-DC47-4B36-985D-C5E3E531C22F}"/>
              </a:ext>
            </a:extLst>
          </p:cNvPr>
          <p:cNvSpPr>
            <a:spLocks noGrp="1"/>
          </p:cNvSpPr>
          <p:nvPr>
            <p:ph type="body" sz="quarter" idx="10"/>
          </p:nvPr>
        </p:nvSpPr>
        <p:spPr/>
        <p:txBody>
          <a:bodyPr numCol="2"/>
          <a:lstStyle/>
          <a:p>
            <a:pPr marL="342900" indent="-342900">
              <a:buFont typeface="+mj-lt"/>
              <a:buAutoNum type="arabicPeriod"/>
            </a:pPr>
            <a:r>
              <a:rPr lang="en-GB" sz="1600" dirty="0">
                <a:solidFill>
                  <a:schemeClr val="accent2"/>
                </a:solidFill>
              </a:rPr>
              <a:t>Data Collection</a:t>
            </a: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a:solidFill>
                  <a:schemeClr val="accent2"/>
                </a:solidFill>
              </a:rPr>
              <a:t>Interactive Visual Analytics</a:t>
            </a:r>
          </a:p>
          <a:p>
            <a:pPr marL="520700" lvl="1" indent="-342900">
              <a:buFont typeface="Arial" panose="020B0604020202020204" pitchFamily="34" charset="0"/>
              <a:buChar char="•"/>
            </a:pPr>
            <a:r>
              <a:rPr lang="en-GB" sz="1400" dirty="0">
                <a:solidFill>
                  <a:schemeClr val="bg1"/>
                </a:solidFill>
              </a:rPr>
              <a:t>Geospatial analytics using Folium</a:t>
            </a:r>
          </a:p>
          <a:p>
            <a:pPr marL="520700" lvl="1" indent="-342900">
              <a:buFont typeface="Arial" panose="020B0604020202020204" pitchFamily="34" charset="0"/>
              <a:buChar char="•"/>
            </a:pPr>
            <a:r>
              <a:rPr lang="en-GB" sz="1400" dirty="0">
                <a:solidFill>
                  <a:schemeClr val="bg1"/>
                </a:solidFill>
              </a:rPr>
              <a:t>Creating an interactive dashboard using Plotly Dash</a:t>
            </a:r>
            <a:endParaRPr lang="en-GB" sz="1600" dirty="0">
              <a:solidFill>
                <a:schemeClr val="accent2"/>
              </a:solidFill>
            </a:endParaRPr>
          </a:p>
          <a:p>
            <a:pPr marL="342900" indent="-342900">
              <a:buFont typeface="+mj-lt"/>
              <a:buAutoNum type="arabicPeriod"/>
            </a:pPr>
            <a:r>
              <a:rPr lang="en-GB" sz="1600" dirty="0">
                <a:solidFill>
                  <a:schemeClr val="accent2"/>
                </a:solidFill>
              </a:rPr>
              <a:t>Data Modelling and Evaluation</a:t>
            </a:r>
          </a:p>
          <a:p>
            <a:pPr marL="520700" lvl="1" indent="-342900">
              <a:buFont typeface="Arial" panose="020B0604020202020204" pitchFamily="34" charset="0"/>
              <a:buChar char="•"/>
            </a:pPr>
            <a:r>
              <a:rPr lang="en-GB" sz="1400" dirty="0">
                <a:solidFill>
                  <a:schemeClr val="bg1"/>
                </a:solidFill>
              </a:rPr>
              <a:t>Using Scikit-Learn to:</a:t>
            </a:r>
          </a:p>
          <a:p>
            <a:pPr marL="704850" lvl="2" indent="-342900"/>
            <a:r>
              <a:rPr lang="en-GB" sz="1200" dirty="0">
                <a:solidFill>
                  <a:schemeClr val="bg1"/>
                </a:solidFill>
              </a:rPr>
              <a:t>Pre-process (standardize) the data</a:t>
            </a:r>
          </a:p>
          <a:p>
            <a:pPr marL="704850" lvl="2" indent="-342900"/>
            <a:r>
              <a:rPr lang="en-GB" sz="1200" dirty="0">
                <a:solidFill>
                  <a:schemeClr val="bg1"/>
                </a:solidFill>
              </a:rPr>
              <a:t>Split the data into training and testing data using </a:t>
            </a:r>
            <a:r>
              <a:rPr lang="en-GB" sz="1200" dirty="0">
                <a:solidFill>
                  <a:srgbClr val="61AFEF"/>
                </a:solidFill>
                <a:latin typeface="Consolas" panose="020B0609020204030204" pitchFamily="49" charset="0"/>
              </a:rPr>
              <a:t>train_test_split</a:t>
            </a:r>
            <a:endParaRPr lang="en-GB" sz="1400" dirty="0">
              <a:solidFill>
                <a:srgbClr val="61AFEF"/>
              </a:solidFill>
              <a:latin typeface="Consolas" panose="020B0609020204030204" pitchFamily="49" charset="0"/>
            </a:endParaRPr>
          </a:p>
          <a:p>
            <a:pPr marL="704850" lvl="2" indent="-342900"/>
            <a:r>
              <a:rPr lang="en-GB" sz="1200" dirty="0">
                <a:solidFill>
                  <a:schemeClr val="bg1"/>
                </a:solidFill>
              </a:rPr>
              <a:t>Train different classification models</a:t>
            </a:r>
          </a:p>
          <a:p>
            <a:pPr marL="704850" lvl="2" indent="-342900"/>
            <a:r>
              <a:rPr lang="en-GB" sz="1200" dirty="0">
                <a:solidFill>
                  <a:schemeClr val="bg1"/>
                </a:solidFill>
              </a:rPr>
              <a:t>Find hyperparameters using </a:t>
            </a:r>
            <a:r>
              <a:rPr lang="en-GB" sz="1200" dirty="0">
                <a:solidFill>
                  <a:srgbClr val="61AFEF"/>
                </a:solidFill>
                <a:latin typeface="Consolas" panose="020B0609020204030204" pitchFamily="49" charset="0"/>
              </a:rPr>
              <a:t>GridSearchCV</a:t>
            </a:r>
          </a:p>
          <a:p>
            <a:pPr marL="520700" lvl="1" indent="-342900"/>
            <a:r>
              <a:rPr lang="en-GB" sz="1400" dirty="0">
                <a:solidFill>
                  <a:schemeClr val="bg1"/>
                </a:solidFill>
              </a:rPr>
              <a:t>Plotting confusion matrices for each classification model</a:t>
            </a:r>
          </a:p>
          <a:p>
            <a:pPr marL="520700" lvl="1" indent="-342900"/>
            <a:r>
              <a:rPr lang="en-GB" sz="1400" dirty="0">
                <a:solidFill>
                  <a:schemeClr val="bg1"/>
                </a:solidFill>
              </a:rPr>
              <a:t>Assessing the accuracy of each classification model</a:t>
            </a:r>
          </a:p>
          <a:p>
            <a:endParaRPr lang="en-US" sz="1600" dirty="0"/>
          </a:p>
        </p:txBody>
      </p:sp>
    </p:spTree>
    <p:extLst>
      <p:ext uri="{BB962C8B-B14F-4D97-AF65-F5344CB8AC3E}">
        <p14:creationId xmlns:p14="http://schemas.microsoft.com/office/powerpoint/2010/main"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id="{0D94EE98-C8BA-4088-9399-E3A6F93524AD}"/>
                  </a:ext>
                </a:extLst>
              </p:cNvPr>
              <p:cNvPicPr>
                <a:picLocks noChangeAspect="1"/>
              </p:cNvPicPr>
              <p:nvPr/>
            </p:nvPicPr>
            <p:blipFill rotWithShape="1">
              <a:blip r:embed="rId2"/>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id="{49F80C29-BD4E-4670-AFF0-F59E30604817}"/>
                  </a:ext>
                </a:extLst>
              </p:cNvPr>
              <p:cNvPicPr>
                <a:picLocks noChangeAspect="1"/>
              </p:cNvPicPr>
              <p:nvPr/>
            </p:nvPicPr>
            <p:blipFill>
              <a:blip r:embed="rId3"/>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id="{D5E40F14-C243-45DC-A9AD-C3E089B083A3}"/>
                  </a:ext>
                </a:extLst>
              </p:cNvPr>
              <p:cNvPicPr>
                <a:picLocks noChangeAspect="1"/>
              </p:cNvPicPr>
              <p:nvPr/>
            </p:nvPicPr>
            <p:blipFill rotWithShape="1">
              <a:blip r:embed="rId2"/>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id="{277E6190-5DA5-4D5A-96BA-1CD9654DE556}"/>
                  </a:ext>
                </a:extLst>
              </p:cNvPr>
              <p:cNvPicPr>
                <a:picLocks noChangeAspect="1"/>
              </p:cNvPicPr>
              <p:nvPr/>
            </p:nvPicPr>
            <p:blipFill>
              <a:blip r:embed="rId4"/>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id="{C4F55A5F-87B2-4210-A9EC-0FE7EF6DDB81}"/>
                    </a:ext>
                  </a:extLst>
                </p:cNvPr>
                <p:cNvPicPr>
                  <a:picLocks noChangeAspect="1"/>
                </p:cNvPicPr>
                <p:nvPr/>
              </p:nvPicPr>
              <p:blipFill rotWithShape="1">
                <a:blip r:embed="rId5"/>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id="{8F30D176-1F26-4574-A3AE-DF6724CE75E0}"/>
                    </a:ext>
                  </a:extLst>
                </p:cNvPr>
                <p:cNvPicPr>
                  <a:picLocks noChangeAspect="1"/>
                </p:cNvPicPr>
                <p:nvPr/>
              </p:nvPicPr>
              <p:blipFill>
                <a:blip r:embed="rId6"/>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id="{DA39E6D6-5F71-4F33-B2F9-97EF92422C89}"/>
                  </a:ext>
                </a:extLst>
              </p:cNvPr>
              <p:cNvPicPr>
                <a:picLocks noChangeAspect="1"/>
              </p:cNvPicPr>
              <p:nvPr/>
            </p:nvPicPr>
            <p:blipFill rotWithShape="1">
              <a:blip r:embed="rId7"/>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id="{2B42FB22-101C-4599-82AD-6BFBBEB3B5E1}"/>
                </a:ext>
              </a:extLst>
            </p:cNvPr>
            <p:cNvPicPr>
              <a:picLocks noChangeAspect="1"/>
            </p:cNvPicPr>
            <p:nvPr/>
          </p:nvPicPr>
          <p:blipFill>
            <a:blip r:embed="rId8"/>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id="{D7A64E16-D0A2-4B21-AA7C-834EE7126A30}"/>
                  </a:ext>
                </a:extLst>
              </p:cNvPr>
              <p:cNvPicPr>
                <a:picLocks noChangeAspect="1"/>
              </p:cNvPicPr>
              <p:nvPr/>
            </p:nvPicPr>
            <p:blipFill>
              <a:blip r:embed="rId9"/>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id="{2951F1BE-38E1-436B-BBA3-872D5BB60AF4}"/>
                  </a:ext>
                </a:extLst>
              </p:cNvPr>
              <p:cNvPicPr>
                <a:picLocks noChangeAspect="1"/>
              </p:cNvPicPr>
              <p:nvPr/>
            </p:nvPicPr>
            <p:blipFill>
              <a:blip r:embed="rId10"/>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id="{514F7056-FDCE-4BAB-B67C-3EA71DF9F716}"/>
                  </a:ext>
                </a:extLst>
              </p:cNvPr>
              <p:cNvPicPr>
                <a:picLocks noChangeAspect="1"/>
              </p:cNvPicPr>
              <p:nvPr/>
            </p:nvPicPr>
            <p:blipFill>
              <a:blip r:embed="rId11"/>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
        <p:nvSpPr>
          <p:cNvPr id="81" name="TextBox 80">
            <a:extLst>
              <a:ext uri="{FF2B5EF4-FFF2-40B4-BE49-F238E27FC236}">
                <a16:creationId xmlns:a16="http://schemas.microsoft.com/office/drawing/2014/main" id="{BD94C877-BB54-423D-BFB8-3013BA1E88A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12"/>
              </a:rPr>
              <a:t>GitHub Link</a:t>
            </a:r>
            <a:endParaRPr lang="en-GB" sz="1000" dirty="0"/>
          </a:p>
        </p:txBody>
      </p:sp>
    </p:spTree>
    <p:extLst>
      <p:ext uri="{BB962C8B-B14F-4D97-AF65-F5344CB8AC3E}">
        <p14:creationId xmlns:p14="http://schemas.microsoft.com/office/powerpoint/2010/main"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id="{62A782CB-FBF8-480B-9344-F1A3121A289C}"/>
                  </a:ext>
                </a:extLst>
              </p:cNvPr>
              <p:cNvPicPr>
                <a:picLocks noChangeAspect="1"/>
              </p:cNvPicPr>
              <p:nvPr/>
            </p:nvPicPr>
            <p:blipFill rotWithShape="1">
              <a:blip r:embed="rId2"/>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id="{994D50CC-53FA-4221-81D3-C6F344821353}"/>
                  </a:ext>
                </a:extLst>
              </p:cNvPr>
              <p:cNvPicPr>
                <a:picLocks noChangeAspect="1"/>
              </p:cNvPicPr>
              <p:nvPr/>
            </p:nvPicPr>
            <p:blipFill>
              <a:blip r:embed="rId3"/>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id="{FBADA638-DD2C-45D4-97B8-F549079015B2}"/>
                </a:ext>
              </a:extLst>
            </p:cNvPr>
            <p:cNvPicPr>
              <a:picLocks noChangeAspect="1"/>
            </p:cNvPicPr>
            <p:nvPr/>
          </p:nvPicPr>
          <p:blipFill>
            <a:blip r:embed="rId4"/>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id="{B0121EAB-24D4-4312-8BC0-A550484A2B3F}"/>
                </a:ext>
              </a:extLst>
            </p:cNvPr>
            <p:cNvPicPr>
              <a:picLocks noChangeAspect="1"/>
            </p:cNvPicPr>
            <p:nvPr/>
          </p:nvPicPr>
          <p:blipFill>
            <a:blip r:embed="rId5"/>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id="{0B98088E-6604-4D67-A1EC-1614BA29603A}"/>
              </a:ext>
            </a:extLst>
          </p:cNvPr>
          <p:cNvPicPr>
            <a:picLocks noChangeAspect="1"/>
          </p:cNvPicPr>
          <p:nvPr/>
        </p:nvPicPr>
        <p:blipFill>
          <a:blip r:embed="rId6"/>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id="{EF7C2E8E-94D3-4BB8-80CE-7A7EAD67FF99}"/>
                </a:ext>
              </a:extLst>
            </p:cNvPr>
            <p:cNvPicPr>
              <a:picLocks noChangeAspect="1"/>
            </p:cNvPicPr>
            <p:nvPr/>
          </p:nvPicPr>
          <p:blipFill>
            <a:blip r:embed="rId7"/>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id="{D04DB5DA-393F-422D-A930-C03E8FAE4961}"/>
                </a:ext>
              </a:extLst>
            </p:cNvPr>
            <p:cNvPicPr>
              <a:picLocks noChangeAspect="1"/>
            </p:cNvPicPr>
            <p:nvPr/>
          </p:nvPicPr>
          <p:blipFill>
            <a:blip r:embed="rId8"/>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104" name="TextBox 103">
            <a:extLst>
              <a:ext uri="{FF2B5EF4-FFF2-40B4-BE49-F238E27FC236}">
                <a16:creationId xmlns:a16="http://schemas.microsoft.com/office/drawing/2014/main" id="{1371C763-D6D4-4861-9156-C410030BD15E}"/>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9"/>
              </a:rPr>
              <a:t>GitHub Link</a:t>
            </a:r>
            <a:endParaRPr lang="en-GB" sz="1000" dirty="0"/>
          </a:p>
        </p:txBody>
      </p:sp>
      <p:sp>
        <p:nvSpPr>
          <p:cNvPr id="62" name="Rectangle: Rounded Corners 61">
            <a:extLst>
              <a:ext uri="{FF2B5EF4-FFF2-40B4-BE49-F238E27FC236}">
                <a16:creationId xmlns:a16="http://schemas.microsoft.com/office/drawing/2014/main"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1"/>
            <a:ext cx="6339259" cy="1765176"/>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id="{A6EACE13-983B-4AA9-AF1D-0A7DDB3CF7DE}"/>
              </a:ext>
            </a:extLst>
          </p:cNvPr>
          <p:cNvPicPr>
            <a:picLocks noChangeAspect="1"/>
          </p:cNvPicPr>
          <p:nvPr/>
        </p:nvPicPr>
        <p:blipFill rotWithShape="1">
          <a:blip r:embed="rId2"/>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id="{93C5F980-31E5-4580-9422-C5A526F73EC4}"/>
              </a:ext>
            </a:extLst>
          </p:cNvPr>
          <p:cNvPicPr>
            <a:picLocks noChangeAspect="1"/>
          </p:cNvPicPr>
          <p:nvPr/>
        </p:nvPicPr>
        <p:blipFill>
          <a:blip r:embed="rId3"/>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id="{E6D63F86-D0FD-4554-B688-B52D6F26C5F5}"/>
              </a:ext>
            </a:extLst>
          </p:cNvPr>
          <p:cNvPicPr>
            <a:picLocks noChangeAspect="1"/>
          </p:cNvPicPr>
          <p:nvPr/>
        </p:nvPicPr>
        <p:blipFill>
          <a:blip r:embed="rId4"/>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id="{B7FA7808-D5FF-4F87-9A51-4A6DD912A9E0}"/>
              </a:ext>
            </a:extLst>
          </p:cNvPr>
          <p:cNvPicPr>
            <a:picLocks noChangeAspect="1"/>
          </p:cNvPicPr>
          <p:nvPr/>
        </p:nvPicPr>
        <p:blipFill>
          <a:blip r:embed="rId5"/>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40" name="TextBox 39">
            <a:extLst>
              <a:ext uri="{FF2B5EF4-FFF2-40B4-BE49-F238E27FC236}">
                <a16:creationId xmlns:a16="http://schemas.microsoft.com/office/drawing/2014/main" id="{D829FF44-11A7-4AC8-842C-90953009D05A}"/>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id="{E6EB4016-53BF-47E2-8C18-4CAA9DE4C1F2}"/>
              </a:ext>
            </a:extLst>
          </p:cNvPr>
          <p:cNvSpPr>
            <a:spLocks noGrp="1"/>
          </p:cNvSpPr>
          <p:nvPr>
            <p:ph type="body" sz="quarter" idx="10"/>
          </p:nvPr>
        </p:nvSpPr>
        <p:spPr>
          <a:xfrm>
            <a:off x="404813" y="1447800"/>
            <a:ext cx="7419379" cy="4951413"/>
          </a:xfrm>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id="{C3830511-C957-4952-AB09-8E969DBA71E1}"/>
              </a:ext>
            </a:extLst>
          </p:cNvPr>
          <p:cNvPicPr>
            <a:picLocks noChangeAspect="1"/>
          </p:cNvPicPr>
          <p:nvPr/>
        </p:nvPicPr>
        <p:blipFill>
          <a:blip r:embed="rId2"/>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id="{1AD7F3D1-90B6-4134-8857-3B06F3ACD75B}"/>
              </a:ext>
            </a:extLst>
          </p:cNvPr>
          <p:cNvPicPr>
            <a:picLocks noChangeAspect="1"/>
          </p:cNvPicPr>
          <p:nvPr/>
        </p:nvPicPr>
        <p:blipFill>
          <a:blip r:embed="rId3"/>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id="{5175496B-53CE-4EE1-83CF-AF3B8527CAE8}"/>
              </a:ext>
            </a:extLst>
          </p:cNvPr>
          <p:cNvPicPr>
            <a:picLocks noChangeAspect="1"/>
          </p:cNvPicPr>
          <p:nvPr/>
        </p:nvPicPr>
        <p:blipFill>
          <a:blip r:embed="rId4"/>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id="{62ED9ABB-61DC-420D-BD60-52BFA3DF87D0}"/>
              </a:ext>
            </a:extLst>
          </p:cNvPr>
          <p:cNvPicPr>
            <a:picLocks noChangeAspect="1"/>
          </p:cNvPicPr>
          <p:nvPr/>
        </p:nvPicPr>
        <p:blipFill>
          <a:blip r:embed="rId5"/>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3B09ECE-D1C0-42A5-B69E-8C88764DB9F3}">
  <ds:schemaRefs>
    <ds:schemaRef ds:uri="http://schemas.microsoft.com/sharepoint/v3/contenttype/forms"/>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31086</TotalTime>
  <Words>3759</Words>
  <Application>Microsoft Macintosh PowerPoint</Application>
  <PresentationFormat>Widescreen</PresentationFormat>
  <Paragraphs>503</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Cambria Math</vt:lpstr>
      <vt:lpstr>Consolas</vt:lpstr>
      <vt:lpstr>Ubuntu</vt:lpstr>
      <vt:lpstr>Ubuntu Light</vt:lpstr>
      <vt:lpstr>Ubuntu Medium</vt:lpstr>
      <vt:lpstr>Verdana</vt:lpstr>
      <vt:lpstr>Wingdings</vt: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Venna, Bhavishya</cp:lastModifiedBy>
  <cp:revision>72</cp:revision>
  <cp:lastPrinted>2000-01-01T00:00:00Z</cp:lastPrinted>
  <dcterms:created xsi:type="dcterms:W3CDTF">2022-01-15T17:28:45Z</dcterms:created>
  <dcterms:modified xsi:type="dcterms:W3CDTF">2024-03-14T00:29:26Z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